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1"/>
  </p:notesMasterIdLst>
  <p:handoutMasterIdLst>
    <p:handoutMasterId r:id="rId22"/>
  </p:handoutMasterIdLst>
  <p:sldIdLst>
    <p:sldId id="670" r:id="rId4"/>
    <p:sldId id="1719" r:id="rId5"/>
    <p:sldId id="1670" r:id="rId6"/>
    <p:sldId id="3125" r:id="rId7"/>
    <p:sldId id="3468" r:id="rId8"/>
    <p:sldId id="3469" r:id="rId9"/>
    <p:sldId id="3471" r:id="rId10"/>
    <p:sldId id="3455" r:id="rId11"/>
    <p:sldId id="3473" r:id="rId12"/>
    <p:sldId id="3456" r:id="rId13"/>
    <p:sldId id="3457" r:id="rId14"/>
    <p:sldId id="3458" r:id="rId15"/>
    <p:sldId id="3459" r:id="rId16"/>
    <p:sldId id="3472" r:id="rId17"/>
    <p:sldId id="3461" r:id="rId18"/>
    <p:sldId id="3474" r:id="rId19"/>
    <p:sldId id="1884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69"/>
            <p14:sldId id="3471"/>
            <p14:sldId id="3455"/>
            <p14:sldId id="3473"/>
            <p14:sldId id="3456"/>
            <p14:sldId id="3457"/>
            <p14:sldId id="3458"/>
            <p14:sldId id="3459"/>
            <p14:sldId id="3472"/>
            <p14:sldId id="3461"/>
            <p14:sldId id="3474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6EF"/>
    <a:srgbClr val="40CDF5"/>
    <a:srgbClr val="00BCF2"/>
    <a:srgbClr val="0078D4"/>
    <a:srgbClr val="00B0E3"/>
    <a:srgbClr val="40587C"/>
    <a:srgbClr val="005291"/>
    <a:srgbClr val="00188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C3847F-D70A-445C-8AFB-676D4F41A31E}" v="1" dt="2020-01-08T05:58:59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01" autoAdjust="0"/>
    <p:restoredTop sz="61310" autoAdjust="0"/>
  </p:normalViewPr>
  <p:slideViewPr>
    <p:cSldViewPr snapToGrid="0">
      <p:cViewPr varScale="1">
        <p:scale>
          <a:sx n="68" d="100"/>
          <a:sy n="68" d="100"/>
        </p:scale>
        <p:origin x="924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5/11/2021 9:35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5/11/2021 9:35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5/11/2021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5/11/2021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5/11/2021 9:35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5/11/2021 9:35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61494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Monitoring Models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monitor models with Application Insights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track data drift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Monitoring model inferencing history helps improve the model and understand how the model is being used</a:t>
                      </a: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Data drift may be a significant factor in model performance degradation.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configuring model monitoring</a:t>
                      </a:r>
                    </a:p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Encouraged to track and address data drift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Monitor a deployed model with Application Insights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Track </a:t>
                      </a: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data drift using datasets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703721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GB" sz="4000" dirty="0">
                <a:cs typeface="Calibri"/>
              </a:rPr>
              <a:t>Monitoring Data Drift</a:t>
            </a:r>
            <a:r>
              <a:rPr lang="zh-TW" altLang="en-US" sz="4000" dirty="0"/>
              <a:t> 變更</a:t>
            </a:r>
            <a:endParaRPr lang="en-GB" sz="4000" dirty="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2.22222E-6 L 4.166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A89-4A50-4A84-A7AB-17954212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n-lt"/>
                <a:cs typeface="+mn-lt"/>
              </a:rPr>
              <a:t>What is Data Drift?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B6D9B-DA43-4943-BDE2-3B71FAEF9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Changing data trends that can affect the accuracy of trained models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3CA517-919B-4F86-9716-1B28625834E1}"/>
              </a:ext>
            </a:extLst>
          </p:cNvPr>
          <p:cNvGrpSpPr/>
          <p:nvPr/>
        </p:nvGrpSpPr>
        <p:grpSpPr>
          <a:xfrm>
            <a:off x="2562681" y="2506801"/>
            <a:ext cx="5945878" cy="3119374"/>
            <a:chOff x="2135651" y="2548576"/>
            <a:chExt cx="5945878" cy="3119374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415C514-ED37-48A8-AD03-B2B1DC66E501}"/>
                </a:ext>
              </a:extLst>
            </p:cNvPr>
            <p:cNvSpPr/>
            <p:nvPr/>
          </p:nvSpPr>
          <p:spPr bwMode="auto">
            <a:xfrm>
              <a:off x="3419179" y="2933858"/>
              <a:ext cx="2447834" cy="901536"/>
            </a:xfrm>
            <a:prstGeom prst="rightArrow">
              <a:avLst/>
            </a:prstGeom>
            <a:solidFill>
              <a:srgbClr val="CBD6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1E0F10-D1B3-4DBA-B981-A0E3056922CE}"/>
                </a:ext>
              </a:extLst>
            </p:cNvPr>
            <p:cNvGrpSpPr/>
            <p:nvPr/>
          </p:nvGrpSpPr>
          <p:grpSpPr>
            <a:xfrm>
              <a:off x="3736222" y="2548576"/>
              <a:ext cx="1745537" cy="1676088"/>
              <a:chOff x="384969" y="5083653"/>
              <a:chExt cx="1222441" cy="1173804"/>
            </a:xfrm>
          </p:grpSpPr>
          <p:pic>
            <p:nvPicPr>
              <p:cNvPr id="9" name="Graphic 2" descr="Flask">
                <a:extLst>
                  <a:ext uri="{FF2B5EF4-FFF2-40B4-BE49-F238E27FC236}">
                    <a16:creationId xmlns:a16="http://schemas.microsoft.com/office/drawing/2014/main" id="{3F11D763-1EEF-4B14-A126-7B7887B60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798" y="5330757"/>
                <a:ext cx="663103" cy="565827"/>
              </a:xfrm>
              <a:prstGeom prst="rect">
                <a:avLst/>
              </a:prstGeom>
            </p:spPr>
          </p:pic>
          <p:pic>
            <p:nvPicPr>
              <p:cNvPr id="10" name="Graphic 6" descr="Arrow circle">
                <a:extLst>
                  <a:ext uri="{FF2B5EF4-FFF2-40B4-BE49-F238E27FC236}">
                    <a16:creationId xmlns:a16="http://schemas.microsoft.com/office/drawing/2014/main" id="{4223FE6D-D10B-46F7-BC6E-239B9FAE3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4969" y="5083653"/>
                <a:ext cx="1222441" cy="117380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DFD24A7-C9BF-42F5-8640-36E61C6505F2}"/>
                </a:ext>
              </a:extLst>
            </p:cNvPr>
            <p:cNvGrpSpPr/>
            <p:nvPr/>
          </p:nvGrpSpPr>
          <p:grpSpPr>
            <a:xfrm>
              <a:off x="2138740" y="2681323"/>
              <a:ext cx="1283528" cy="1409953"/>
              <a:chOff x="2138740" y="2681323"/>
              <a:chExt cx="1283528" cy="1409953"/>
            </a:xfrm>
          </p:grpSpPr>
          <p:pic>
            <p:nvPicPr>
              <p:cNvPr id="5" name="Graphic 14" descr="Document">
                <a:extLst>
                  <a:ext uri="{FF2B5EF4-FFF2-40B4-BE49-F238E27FC236}">
                    <a16:creationId xmlns:a16="http://schemas.microsoft.com/office/drawing/2014/main" id="{AF4D7812-E1CF-4A81-9668-36BD68ACE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50053" y="26813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c 20" descr="Folder">
                <a:extLst>
                  <a:ext uri="{FF2B5EF4-FFF2-40B4-BE49-F238E27FC236}">
                    <a16:creationId xmlns:a16="http://schemas.microsoft.com/office/drawing/2014/main" id="{D5D31E2F-0BBA-4EB0-AF64-EB23D3A9E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38740" y="2807748"/>
                <a:ext cx="1283528" cy="12835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338637-06F4-4D8C-A351-281E96C2725B}"/>
                  </a:ext>
                </a:extLst>
              </p:cNvPr>
              <p:cNvSpPr txBox="1"/>
              <p:nvPr/>
            </p:nvSpPr>
            <p:spPr>
              <a:xfrm>
                <a:off x="2496131" y="3234068"/>
                <a:ext cx="5687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800" b="1" dirty="0">
                    <a:solidFill>
                      <a:schemeClr val="bg1"/>
                    </a:solidFill>
                  </a:rPr>
                  <a:t>Jan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F27BA7-71B2-414F-AE91-3D62C358B16A}"/>
                </a:ext>
              </a:extLst>
            </p:cNvPr>
            <p:cNvGrpSpPr/>
            <p:nvPr/>
          </p:nvGrpSpPr>
          <p:grpSpPr>
            <a:xfrm>
              <a:off x="2135651" y="4224664"/>
              <a:ext cx="1283528" cy="1409953"/>
              <a:chOff x="2138740" y="2681323"/>
              <a:chExt cx="1283528" cy="1409953"/>
            </a:xfrm>
          </p:grpSpPr>
          <p:pic>
            <p:nvPicPr>
              <p:cNvPr id="14" name="Graphic 14" descr="Document">
                <a:extLst>
                  <a:ext uri="{FF2B5EF4-FFF2-40B4-BE49-F238E27FC236}">
                    <a16:creationId xmlns:a16="http://schemas.microsoft.com/office/drawing/2014/main" id="{E9FD7FCB-17C3-466D-9BC4-45CC00C0B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50053" y="26813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20" descr="Folder">
                <a:extLst>
                  <a:ext uri="{FF2B5EF4-FFF2-40B4-BE49-F238E27FC236}">
                    <a16:creationId xmlns:a16="http://schemas.microsoft.com/office/drawing/2014/main" id="{5729F1BA-BFD5-42D4-AAE5-0B991D026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38740" y="2807748"/>
                <a:ext cx="1283528" cy="128352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5B7EBC-AE78-49C0-8518-493C8236D529}"/>
                  </a:ext>
                </a:extLst>
              </p:cNvPr>
              <p:cNvSpPr txBox="1"/>
              <p:nvPr/>
            </p:nvSpPr>
            <p:spPr>
              <a:xfrm>
                <a:off x="2496131" y="3234068"/>
                <a:ext cx="6027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800" b="1" dirty="0">
                    <a:solidFill>
                      <a:schemeClr val="bg1"/>
                    </a:solidFill>
                  </a:rPr>
                  <a:t>Feb</a:t>
                </a:r>
              </a:p>
            </p:txBody>
          </p:sp>
        </p:grpSp>
        <p:pic>
          <p:nvPicPr>
            <p:cNvPr id="18" name="Graphic 17" descr="Downward trend">
              <a:extLst>
                <a:ext uri="{FF2B5EF4-FFF2-40B4-BE49-F238E27FC236}">
                  <a16:creationId xmlns:a16="http://schemas.microsoft.com/office/drawing/2014/main" id="{B8E17BA9-FC0E-4C19-96C9-066ABE2C5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25909" y="3734563"/>
              <a:ext cx="914400" cy="91440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F00AA1-93A5-4E66-970C-864F57A1E535}"/>
                </a:ext>
              </a:extLst>
            </p:cNvPr>
            <p:cNvGrpSpPr/>
            <p:nvPr/>
          </p:nvGrpSpPr>
          <p:grpSpPr>
            <a:xfrm>
              <a:off x="6731332" y="3120742"/>
              <a:ext cx="1350197" cy="1350197"/>
              <a:chOff x="7357374" y="2755716"/>
              <a:chExt cx="1350197" cy="1350197"/>
            </a:xfrm>
          </p:grpSpPr>
          <p:pic>
            <p:nvPicPr>
              <p:cNvPr id="19" name="Graphic 36" descr="Browser window">
                <a:extLst>
                  <a:ext uri="{FF2B5EF4-FFF2-40B4-BE49-F238E27FC236}">
                    <a16:creationId xmlns:a16="http://schemas.microsoft.com/office/drawing/2014/main" id="{C87AF1CD-F1BD-4B19-A392-8572A4D3A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57374" y="2755716"/>
                <a:ext cx="1350197" cy="135019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840CA9-D2AD-4F58-933D-2B642F70767D}"/>
                  </a:ext>
                </a:extLst>
              </p:cNvPr>
              <p:cNvSpPr txBox="1"/>
              <p:nvPr/>
            </p:nvSpPr>
            <p:spPr>
              <a:xfrm>
                <a:off x="7832899" y="3239267"/>
                <a:ext cx="3991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sym typeface="Wingdings 2" panose="05020102010507070707" pitchFamily="18" charset="2"/>
                  </a:rPr>
                  <a:t>y</a:t>
                </a:r>
                <a:r>
                  <a:rPr lang="en-US" sz="2800" b="1" dirty="0">
                    <a:solidFill>
                      <a:srgbClr val="00B050"/>
                    </a:solidFill>
                    <a:sym typeface="Wingdings 2" panose="05020102010507070707" pitchFamily="18" charset="2"/>
                  </a:rPr>
                  <a:t></a:t>
                </a:r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C133870-0235-4B51-AE88-BA246C981263}"/>
                </a:ext>
              </a:extLst>
            </p:cNvPr>
            <p:cNvGrpSpPr/>
            <p:nvPr/>
          </p:nvGrpSpPr>
          <p:grpSpPr>
            <a:xfrm>
              <a:off x="6725965" y="4317753"/>
              <a:ext cx="1350197" cy="1350197"/>
              <a:chOff x="7357374" y="2755716"/>
              <a:chExt cx="1350197" cy="1350197"/>
            </a:xfrm>
          </p:grpSpPr>
          <p:pic>
            <p:nvPicPr>
              <p:cNvPr id="23" name="Graphic 36" descr="Browser window">
                <a:extLst>
                  <a:ext uri="{FF2B5EF4-FFF2-40B4-BE49-F238E27FC236}">
                    <a16:creationId xmlns:a16="http://schemas.microsoft.com/office/drawing/2014/main" id="{E9C71586-48BB-43CD-9977-18B4E357C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57374" y="2755716"/>
                <a:ext cx="1350197" cy="135019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772A05-6A47-42EE-B152-BC0E62DEFBA0}"/>
                  </a:ext>
                </a:extLst>
              </p:cNvPr>
              <p:cNvSpPr txBox="1"/>
              <p:nvPr/>
            </p:nvSpPr>
            <p:spPr>
              <a:xfrm>
                <a:off x="7832899" y="3239267"/>
                <a:ext cx="3510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sym typeface="Wingdings 2" panose="05020102010507070707" pitchFamily="18" charset="2"/>
                  </a:rPr>
                  <a:t>y</a:t>
                </a:r>
                <a:r>
                  <a:rPr lang="en-US" sz="2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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720085-D3DD-454E-86CE-A492E7EAEF98}"/>
                </a:ext>
              </a:extLst>
            </p:cNvPr>
            <p:cNvGrpSpPr/>
            <p:nvPr/>
          </p:nvGrpSpPr>
          <p:grpSpPr>
            <a:xfrm>
              <a:off x="5762893" y="2820291"/>
              <a:ext cx="1174881" cy="1258440"/>
              <a:chOff x="5748968" y="2866046"/>
              <a:chExt cx="1174881" cy="1258440"/>
            </a:xfrm>
          </p:grpSpPr>
          <p:pic>
            <p:nvPicPr>
              <p:cNvPr id="7" name="Graphic 24" descr="Box">
                <a:extLst>
                  <a:ext uri="{FF2B5EF4-FFF2-40B4-BE49-F238E27FC236}">
                    <a16:creationId xmlns:a16="http://schemas.microsoft.com/office/drawing/2014/main" id="{C094A21C-58B1-411E-A783-A35E90330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48968" y="2866046"/>
                <a:ext cx="600049" cy="590804"/>
              </a:xfrm>
              <a:prstGeom prst="rect">
                <a:avLst/>
              </a:prstGeom>
            </p:spPr>
          </p:pic>
          <p:pic>
            <p:nvPicPr>
              <p:cNvPr id="25" name="Graphic 28" descr="Download from cloud">
                <a:extLst>
                  <a:ext uri="{FF2B5EF4-FFF2-40B4-BE49-F238E27FC236}">
                    <a16:creationId xmlns:a16="http://schemas.microsoft.com/office/drawing/2014/main" id="{663D0119-E98E-4243-9755-05E00E0C9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936491" y="3161448"/>
                <a:ext cx="987358" cy="963038"/>
              </a:xfrm>
              <a:prstGeom prst="rect">
                <a:avLst/>
              </a:prstGeom>
            </p:spPr>
          </p:pic>
        </p:grp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14F3EF0-A073-4D89-A633-09DE0E42594D}"/>
                </a:ext>
              </a:extLst>
            </p:cNvPr>
            <p:cNvSpPr/>
            <p:nvPr/>
          </p:nvSpPr>
          <p:spPr bwMode="auto">
            <a:xfrm>
              <a:off x="3487026" y="4571958"/>
              <a:ext cx="3244305" cy="901536"/>
            </a:xfrm>
            <a:prstGeom prst="rightArrow">
              <a:avLst/>
            </a:prstGeom>
            <a:solidFill>
              <a:srgbClr val="CBD6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9728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Creating a Data Drift Monitor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425" y="1184849"/>
            <a:ext cx="11018520" cy="4327338"/>
          </a:xfrm>
        </p:spPr>
        <p:txBody>
          <a:bodyPr/>
          <a:lstStyle/>
          <a:p>
            <a:r>
              <a:rPr lang="en-US" dirty="0"/>
              <a:t>Monitor by Comparing Datasets</a:t>
            </a:r>
          </a:p>
          <a:p>
            <a:pPr lvl="1"/>
            <a:r>
              <a:rPr lang="en-US" dirty="0"/>
              <a:t>Baseline dataset (original training data)</a:t>
            </a:r>
          </a:p>
          <a:p>
            <a:pPr lvl="1"/>
            <a:r>
              <a:rPr lang="en-US" dirty="0"/>
              <a:t>Target dataset for comparison over time (requires timestamp column)</a:t>
            </a:r>
          </a:p>
          <a:p>
            <a:pPr lvl="1"/>
            <a:r>
              <a:rPr lang="en-US" dirty="0"/>
              <a:t>Backfill to populate a data drift profile from target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sz="300" dirty="0"/>
          </a:p>
          <a:p>
            <a:r>
              <a:rPr lang="en-US" dirty="0"/>
              <a:t>Monitor Service Inference Data</a:t>
            </a:r>
          </a:p>
          <a:p>
            <a:pPr lvl="1"/>
            <a:r>
              <a:rPr lang="en-US" dirty="0"/>
              <a:t>Include training dataset in model registration as baseline</a:t>
            </a:r>
          </a:p>
          <a:p>
            <a:pPr lvl="1"/>
            <a:r>
              <a:rPr lang="en-US" dirty="0"/>
              <a:t>Enable data collection for deployed model service</a:t>
            </a:r>
          </a:p>
          <a:p>
            <a:pPr lvl="1"/>
            <a:r>
              <a:rPr lang="en-US" dirty="0"/>
              <a:t>Run monitor to get data drift profile from scoring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5B5DF-5EB0-4E4A-9A6D-DA8F67E2B181}"/>
              </a:ext>
            </a:extLst>
          </p:cNvPr>
          <p:cNvSpPr/>
          <p:nvPr/>
        </p:nvSpPr>
        <p:spPr bwMode="auto">
          <a:xfrm>
            <a:off x="542425" y="2766819"/>
            <a:ext cx="11409758" cy="96437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monitor = 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DataDriftDetector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.create_from_datasets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'dataset-drift-detector',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baseline_data_set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target_data_set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backfill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monitor.backfill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dt.datetime.now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dt.timedelta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(days=30),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dt.datetime.now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49FB-7350-4540-B464-479740622C26}"/>
              </a:ext>
            </a:extLst>
          </p:cNvPr>
          <p:cNvSpPr/>
          <p:nvPr/>
        </p:nvSpPr>
        <p:spPr bwMode="auto">
          <a:xfrm>
            <a:off x="542425" y="5492127"/>
            <a:ext cx="11409758" cy="124751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Model.register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ws,model_path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='./model/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model.pkl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my_model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  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datasets=[(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Dataset.Scenario.TRAINING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train_ds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)])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monitor = 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DataDriftDetector.create_from_model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model.name,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model.version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monitor.run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dt.datetime.now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(), services, ...)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Data Drift Schedules and 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277547"/>
          </a:xfrm>
        </p:spPr>
        <p:txBody>
          <a:bodyPr/>
          <a:lstStyle/>
          <a:p>
            <a:r>
              <a:rPr lang="en-US" dirty="0"/>
              <a:t>On creation, specify:</a:t>
            </a:r>
          </a:p>
          <a:p>
            <a:pPr lvl="1"/>
            <a:r>
              <a:rPr lang="en-US" dirty="0"/>
              <a:t>Frequency</a:t>
            </a:r>
          </a:p>
          <a:p>
            <a:pPr lvl="1"/>
            <a:r>
              <a:rPr lang="en-US" dirty="0"/>
              <a:t>Drift threshold for alerting</a:t>
            </a:r>
          </a:p>
          <a:p>
            <a:pPr lvl="1"/>
            <a:r>
              <a:rPr lang="en-US" dirty="0"/>
              <a:t>Alert configuration</a:t>
            </a:r>
          </a:p>
          <a:p>
            <a:pPr lvl="1"/>
            <a:r>
              <a:rPr lang="en-US" dirty="0"/>
              <a:t>Schedule start (for model data drift monitors)</a:t>
            </a:r>
          </a:p>
          <a:p>
            <a:pPr lvl="1"/>
            <a:r>
              <a:rPr lang="en-US" dirty="0"/>
              <a:t>Data latency (for dataset data drift monitors)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8E88F-E0A4-4D23-96E1-6CCC1C3F9163}"/>
              </a:ext>
            </a:extLst>
          </p:cNvPr>
          <p:cNvSpPr/>
          <p:nvPr/>
        </p:nvSpPr>
        <p:spPr bwMode="auto">
          <a:xfrm>
            <a:off x="584200" y="4163950"/>
            <a:ext cx="11284434" cy="203262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alert_email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AlertConfiguration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('data_scientists@contoso.com')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monitor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DataDriftDetector.create_from_datasets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'dataset-drift-detector',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baseline_data_set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target_data_set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cpu_cluster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frequency='Week', latency=2,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drift_threshold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.3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alert_configuration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alert_email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85873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5613-37B4-42C6-908F-6BB70CA0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Data Drift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21D81-4B37-49B1-A806-A2A133AE5FF0}"/>
              </a:ext>
            </a:extLst>
          </p:cNvPr>
          <p:cNvGrpSpPr/>
          <p:nvPr/>
        </p:nvGrpSpPr>
        <p:grpSpPr>
          <a:xfrm>
            <a:off x="1733885" y="1187181"/>
            <a:ext cx="8294583" cy="5471313"/>
            <a:chOff x="2195487" y="1116923"/>
            <a:chExt cx="8294583" cy="54713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7D2814-3D58-4F48-A918-5E7D2F88C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195487" y="1116923"/>
              <a:ext cx="8294583" cy="269367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F74F25-E704-4B1C-8946-D6789BF6D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487" y="3745765"/>
              <a:ext cx="8294583" cy="284247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9177838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/>
              <a:t>Lab 10B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Monitoring Data Drift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106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10: Monitoring Models </a:t>
            </a:r>
            <a:r>
              <a:rPr lang="zh-TW" altLang="en-US" dirty="0">
                <a:latin typeface="+mn-lt"/>
              </a:rPr>
              <a:t>因為資料變化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Monitoring Models with Application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Monitoring Data Drift </a:t>
            </a:r>
            <a:r>
              <a:rPr lang="zh-TW" altLang="en-US" dirty="0"/>
              <a:t>變更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661460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Monitoring Models with Application Insights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7 L 1.87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Application Insights?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6263-26DC-4FF3-B6FB-D92561823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62743"/>
            <a:ext cx="11018520" cy="947952"/>
          </a:xfrm>
        </p:spPr>
        <p:txBody>
          <a:bodyPr/>
          <a:lstStyle/>
          <a:p>
            <a:r>
              <a:rPr lang="en-US" dirty="0"/>
              <a:t>An Application Performance Management service in Azure</a:t>
            </a:r>
          </a:p>
          <a:p>
            <a:r>
              <a:rPr lang="en-US" dirty="0"/>
              <a:t>Enables capture, storage, and analysis of </a:t>
            </a:r>
            <a:r>
              <a:rPr lang="en-US" dirty="0">
                <a:highlight>
                  <a:srgbClr val="FFFF00"/>
                </a:highlight>
              </a:rPr>
              <a:t>telemetry</a:t>
            </a:r>
            <a:r>
              <a:rPr lang="en-US" dirty="0"/>
              <a:t>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AD5310-3D5A-48A0-91DA-780B6B44AE83}"/>
              </a:ext>
            </a:extLst>
          </p:cNvPr>
          <p:cNvGrpSpPr/>
          <p:nvPr/>
        </p:nvGrpSpPr>
        <p:grpSpPr>
          <a:xfrm>
            <a:off x="2226580" y="3262241"/>
            <a:ext cx="6405611" cy="1787847"/>
            <a:chOff x="2226580" y="3262241"/>
            <a:chExt cx="6405611" cy="178784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E9DD002-AD1E-4B94-A25C-F6DA45EE7568}"/>
                </a:ext>
              </a:extLst>
            </p:cNvPr>
            <p:cNvSpPr/>
            <p:nvPr/>
          </p:nvSpPr>
          <p:spPr bwMode="auto">
            <a:xfrm>
              <a:off x="5082579" y="3388386"/>
              <a:ext cx="1564227" cy="147606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4" descr="Lightbulb and gear">
              <a:extLst>
                <a:ext uri="{FF2B5EF4-FFF2-40B4-BE49-F238E27FC236}">
                  <a16:creationId xmlns:a16="http://schemas.microsoft.com/office/drawing/2014/main" id="{CCA8A007-385E-4C4E-B742-1D29371D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48458" y="3501910"/>
              <a:ext cx="1217325" cy="120487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01B8D4-0E0A-4B69-82CA-9C5B7C25E81E}"/>
                </a:ext>
              </a:extLst>
            </p:cNvPr>
            <p:cNvGrpSpPr/>
            <p:nvPr/>
          </p:nvGrpSpPr>
          <p:grpSpPr>
            <a:xfrm>
              <a:off x="2226580" y="3262241"/>
              <a:ext cx="1787847" cy="1787847"/>
              <a:chOff x="1929516" y="3229749"/>
              <a:chExt cx="1356753" cy="1356753"/>
            </a:xfrm>
          </p:grpSpPr>
          <p:pic>
            <p:nvPicPr>
              <p:cNvPr id="7" name="Graphic 62" descr="Cloud">
                <a:extLst>
                  <a:ext uri="{FF2B5EF4-FFF2-40B4-BE49-F238E27FC236}">
                    <a16:creationId xmlns:a16="http://schemas.microsoft.com/office/drawing/2014/main" id="{7D6792C4-C763-4F99-B086-58EEB0FD5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29516" y="3229749"/>
                <a:ext cx="1356753" cy="1356753"/>
              </a:xfrm>
              <a:prstGeom prst="rect">
                <a:avLst/>
              </a:prstGeom>
            </p:spPr>
          </p:pic>
          <p:pic>
            <p:nvPicPr>
              <p:cNvPr id="4" name="Graphic 10" descr="Gears">
                <a:extLst>
                  <a:ext uri="{FF2B5EF4-FFF2-40B4-BE49-F238E27FC236}">
                    <a16:creationId xmlns:a16="http://schemas.microsoft.com/office/drawing/2014/main" id="{DEFFB822-53B7-4EE5-87D0-0FC1E11CA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69865" y="3727223"/>
                <a:ext cx="502485" cy="515403"/>
              </a:xfrm>
              <a:prstGeom prst="rect">
                <a:avLst/>
              </a:prstGeom>
            </p:spPr>
          </p:pic>
        </p:grpSp>
        <p:pic>
          <p:nvPicPr>
            <p:cNvPr id="10" name="Graphic 9" descr="Upward trend">
              <a:extLst>
                <a:ext uri="{FF2B5EF4-FFF2-40B4-BE49-F238E27FC236}">
                  <a16:creationId xmlns:a16="http://schemas.microsoft.com/office/drawing/2014/main" id="{530D5B2C-5CAB-4CA7-9983-DA05979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7829" y="3433065"/>
              <a:ext cx="874362" cy="874362"/>
            </a:xfrm>
            <a:prstGeom prst="rect">
              <a:avLst/>
            </a:prstGeom>
          </p:spPr>
        </p:pic>
        <p:pic>
          <p:nvPicPr>
            <p:cNvPr id="12" name="Graphic 11" descr="Table">
              <a:extLst>
                <a:ext uri="{FF2B5EF4-FFF2-40B4-BE49-F238E27FC236}">
                  <a16:creationId xmlns:a16="http://schemas.microsoft.com/office/drawing/2014/main" id="{C40A9834-FC3C-4260-B91C-F9FC41F1C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3016" y="4139749"/>
              <a:ext cx="783989" cy="783989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B515329-C972-400C-BD91-36E34E35440B}"/>
                </a:ext>
              </a:extLst>
            </p:cNvPr>
            <p:cNvSpPr/>
            <p:nvPr/>
          </p:nvSpPr>
          <p:spPr bwMode="auto">
            <a:xfrm>
              <a:off x="4029571" y="3987156"/>
              <a:ext cx="944390" cy="60979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A776126-2075-41CB-9E72-F30E1185F64C}"/>
                </a:ext>
              </a:extLst>
            </p:cNvPr>
            <p:cNvSpPr/>
            <p:nvPr/>
          </p:nvSpPr>
          <p:spPr bwMode="auto">
            <a:xfrm>
              <a:off x="6836033" y="3952468"/>
              <a:ext cx="944390" cy="60979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0E8-379C-41AC-BFFE-EF2DCB35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 dirty="0">
                <a:cs typeface="Calibri"/>
              </a:rPr>
              <a:t>Enabling Application Insights </a:t>
            </a:r>
            <a:r>
              <a:rPr lang="zh-TW" altLang="en-US" dirty="0">
                <a:cs typeface="Calibri"/>
              </a:rPr>
              <a:t>模型被呼叫後的詳細記錄</a:t>
            </a:r>
            <a:endParaRPr lang="en-GB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A99C3-9FF1-4E09-9EAB-2485F772C5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732561"/>
            <a:ext cx="11018520" cy="3865674"/>
          </a:xfrm>
        </p:spPr>
        <p:txBody>
          <a:bodyPr/>
          <a:lstStyle/>
          <a:p>
            <a:r>
              <a:rPr lang="en-US" dirty="0"/>
              <a:t>Determine the Application Insights resource for your workspace</a:t>
            </a:r>
          </a:p>
          <a:p>
            <a:endParaRPr lang="en-US" sz="4400" dirty="0"/>
          </a:p>
          <a:p>
            <a:r>
              <a:rPr lang="en-US" dirty="0"/>
              <a:t>Enable in a new service deployment configuration using the SDK: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Enable for existing deployed services:</a:t>
            </a:r>
          </a:p>
          <a:p>
            <a:pPr lvl="1"/>
            <a:r>
              <a:rPr lang="en-US" dirty="0"/>
              <a:t>Configure AKS Deployment in the Azure portal </a:t>
            </a:r>
          </a:p>
          <a:p>
            <a:pPr lvl="1"/>
            <a:r>
              <a:rPr lang="en-US" dirty="0"/>
              <a:t>Update deployed service using the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B0EEC-406D-4CD3-9D5B-D4B70FEFC825}"/>
              </a:ext>
            </a:extLst>
          </p:cNvPr>
          <p:cNvSpPr/>
          <p:nvPr/>
        </p:nvSpPr>
        <p:spPr bwMode="auto">
          <a:xfrm>
            <a:off x="653239" y="3544050"/>
            <a:ext cx="10508637" cy="49323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deploy_config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Webservice.deploy_configuration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enable_app_insights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363FB-3CA0-4C54-A375-357F3E6B3EF9}"/>
              </a:ext>
            </a:extLst>
          </p:cNvPr>
          <p:cNvSpPr/>
          <p:nvPr/>
        </p:nvSpPr>
        <p:spPr bwMode="auto">
          <a:xfrm>
            <a:off x="653239" y="5622188"/>
            <a:ext cx="10508637" cy="52572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service.update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enable_app_insights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A97F3-C3DB-4DCD-A46B-C8FB8D334F9D}"/>
              </a:ext>
            </a:extLst>
          </p:cNvPr>
          <p:cNvSpPr/>
          <p:nvPr/>
        </p:nvSpPr>
        <p:spPr bwMode="auto">
          <a:xfrm>
            <a:off x="653241" y="2255190"/>
            <a:ext cx="10508637" cy="49323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ws.get_details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()['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applicationInsights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2858838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314B-905D-413C-B8CA-5345DB92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Capturing and Viewing Application Insights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546DF-6C91-4F11-80DB-9B9934F2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dirty="0"/>
              <a:t>Print log data in the scoring script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Query Logs in Application Insights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424B5-F211-45E3-829F-E71BFEA4C5F1}"/>
              </a:ext>
            </a:extLst>
          </p:cNvPr>
          <p:cNvSpPr/>
          <p:nvPr/>
        </p:nvSpPr>
        <p:spPr bwMode="auto">
          <a:xfrm>
            <a:off x="797713" y="1937158"/>
            <a:ext cx="10508637" cy="209641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model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joblib.load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Model.get_model_path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my_model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def run(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raw_data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data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raw_data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)['data']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predictions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model.predict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log_txt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'Data:' + str(data) + ' - Predictions:' + str(predictions)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log_txt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119BF-4609-461F-BF93-C76F4FBD5E2B}"/>
              </a:ext>
            </a:extLst>
          </p:cNvPr>
          <p:cNvSpPr/>
          <p:nvPr/>
        </p:nvSpPr>
        <p:spPr bwMode="auto">
          <a:xfrm>
            <a:off x="797713" y="4756812"/>
            <a:ext cx="10508637" cy="104353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traces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|where  message == "STDOUT" and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customDimensions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.["Service Name"] = "my-svc"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| project  timestamp,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customDimensions.Content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9B3E45-993A-4981-8F68-3AD3D0740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62098"/>
              </p:ext>
            </p:extLst>
          </p:nvPr>
        </p:nvGraphicFramePr>
        <p:xfrm>
          <a:off x="797713" y="5961343"/>
          <a:ext cx="10508637" cy="5725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53130">
                  <a:extLst>
                    <a:ext uri="{9D8B030D-6E8A-4147-A177-3AD203B41FA5}">
                      <a16:colId xmlns:a16="http://schemas.microsoft.com/office/drawing/2014/main" val="1354568001"/>
                    </a:ext>
                  </a:extLst>
                </a:gridCol>
                <a:gridCol w="7755507">
                  <a:extLst>
                    <a:ext uri="{9D8B030D-6E8A-4147-A177-3AD203B41FA5}">
                      <a16:colId xmlns:a16="http://schemas.microsoft.com/office/drawing/2014/main" val="3057682433"/>
                    </a:ext>
                  </a:extLst>
                </a:gridCol>
              </a:tblGrid>
              <a:tr h="145182">
                <a:tc>
                  <a:txBody>
                    <a:bodyPr/>
                    <a:lstStyle/>
                    <a:p>
                      <a:pPr fontAlgn="ctr"/>
                      <a:r>
                        <a:rPr lang="en-US" sz="1600" b="1" dirty="0">
                          <a:effectLst/>
                        </a:rPr>
                        <a:t>timestamp</a:t>
                      </a:r>
                    </a:p>
                  </a:txBody>
                  <a:tcPr marL="42445" marR="42445" marT="21222" marB="2122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b="1" dirty="0" err="1">
                          <a:effectLst/>
                        </a:rPr>
                        <a:t>customDimensions_Content</a:t>
                      </a:r>
                      <a:endParaRPr lang="en-US" sz="1600" b="1" dirty="0">
                        <a:effectLst/>
                      </a:endParaRPr>
                    </a:p>
                  </a:txBody>
                  <a:tcPr marL="42445" marR="42445" marT="21222" marB="2122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798314"/>
                  </a:ext>
                </a:extLst>
              </a:tr>
              <a:tr h="145182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01/02/2020, 9:11:57.846 PM</a:t>
                      </a:r>
                    </a:p>
                  </a:txBody>
                  <a:tcPr marL="42445" marR="42445" marT="21222" marB="21222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Data:[[1, 2, 2.5, 3.1], [0, 1, 1,7, 2.1]] - Predictions:[0 1]</a:t>
                      </a:r>
                    </a:p>
                  </a:txBody>
                  <a:tcPr marL="42445" marR="42445" marT="21222" marB="21222" anchor="ctr"/>
                </a:tc>
                <a:extLst>
                  <a:ext uri="{0D108BD9-81ED-4DB2-BD59-A6C34878D82A}">
                    <a16:rowId xmlns:a16="http://schemas.microsoft.com/office/drawing/2014/main" val="1861248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6747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10A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9023872" cy="1600438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Monitoring a Model with Application Insights=</a:t>
            </a:r>
            <a:r>
              <a:rPr lang="zh-TW" altLang="en-US" sz="2800" dirty="0">
                <a:cs typeface="Calibri"/>
              </a:rPr>
              <a:t>詳細記錄</a:t>
            </a:r>
            <a:endParaRPr lang="en-GB" sz="2800" dirty="0">
              <a:cs typeface="Calibri"/>
            </a:endParaRP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930</Words>
  <Application>Microsoft Office PowerPoint</Application>
  <PresentationFormat>Widescreen</PresentationFormat>
  <Paragraphs>138</Paragraphs>
  <Slides>17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Wingdings 2</vt:lpstr>
      <vt:lpstr>WHITE TEMPLATE</vt:lpstr>
      <vt:lpstr>SOFT BLACK TEMPLATE</vt:lpstr>
      <vt:lpstr>FY17 EMPOWER Campaign Theme</vt:lpstr>
      <vt:lpstr>Presentation brief for MCT’s</vt:lpstr>
      <vt:lpstr>Module 10: Monitoring Models 因為資料變化 </vt:lpstr>
      <vt:lpstr>Agenda</vt:lpstr>
      <vt:lpstr>PowerPoint Presentation</vt:lpstr>
      <vt:lpstr>What is Application Insights?</vt:lpstr>
      <vt:lpstr>Enabling Application Insights 模型被呼叫後的詳細記錄</vt:lpstr>
      <vt:lpstr>Capturing and Viewing Application Insights Data</vt:lpstr>
      <vt:lpstr>Lab 10A</vt:lpstr>
      <vt:lpstr>Lesson Review</vt:lpstr>
      <vt:lpstr>PowerPoint Presentation</vt:lpstr>
      <vt:lpstr>What is Data Drift?</vt:lpstr>
      <vt:lpstr>Creating a Data Drift Monitor</vt:lpstr>
      <vt:lpstr>Data Drift Schedules and Alerts</vt:lpstr>
      <vt:lpstr>Reviewing Data Drift</vt:lpstr>
      <vt:lpstr>Lab 10B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2021-05-11T13:42:09Z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